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68" r:id="rId3"/>
    <p:sldId id="269" r:id="rId4"/>
    <p:sldId id="258" r:id="rId5"/>
    <p:sldId id="263" r:id="rId6"/>
    <p:sldId id="259" r:id="rId7"/>
    <p:sldId id="260" r:id="rId8"/>
    <p:sldId id="261" r:id="rId9"/>
    <p:sldId id="264" r:id="rId10"/>
    <p:sldId id="265" r:id="rId11"/>
    <p:sldId id="266" r:id="rId12"/>
    <p:sldId id="267" r:id="rId13"/>
  </p:sldIdLst>
  <p:sldSz cx="9144000" cy="6858000" type="screen4x3"/>
  <p:notesSz cx="7019925" cy="93059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1968" cy="465296"/>
          </a:xfrm>
          <a:prstGeom prst="rect">
            <a:avLst/>
          </a:prstGeom>
        </p:spPr>
        <p:txBody>
          <a:bodyPr vert="horz" lIns="93287" tIns="46644" rIns="93287" bIns="4664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6333" y="0"/>
            <a:ext cx="3041968" cy="465296"/>
          </a:xfrm>
          <a:prstGeom prst="rect">
            <a:avLst/>
          </a:prstGeom>
        </p:spPr>
        <p:txBody>
          <a:bodyPr vert="horz" lIns="93287" tIns="46644" rIns="93287" bIns="46644" rtlCol="0"/>
          <a:lstStyle>
            <a:lvl1pPr algn="r">
              <a:defRPr sz="1200"/>
            </a:lvl1pPr>
          </a:lstStyle>
          <a:p>
            <a:fld id="{19845B00-F3A1-4BDD-B16E-CAA03A64C8FB}" type="datetimeFigureOut">
              <a:rPr lang="en-US" smtClean="0"/>
              <a:t>9/7/2011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39014"/>
            <a:ext cx="3041968" cy="465296"/>
          </a:xfrm>
          <a:prstGeom prst="rect">
            <a:avLst/>
          </a:prstGeom>
        </p:spPr>
        <p:txBody>
          <a:bodyPr vert="horz" lIns="93287" tIns="46644" rIns="93287" bIns="4664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6333" y="8839014"/>
            <a:ext cx="3041968" cy="465296"/>
          </a:xfrm>
          <a:prstGeom prst="rect">
            <a:avLst/>
          </a:prstGeom>
        </p:spPr>
        <p:txBody>
          <a:bodyPr vert="horz" lIns="93287" tIns="46644" rIns="93287" bIns="46644" rtlCol="0" anchor="b"/>
          <a:lstStyle>
            <a:lvl1pPr algn="r">
              <a:defRPr sz="1200"/>
            </a:lvl1pPr>
          </a:lstStyle>
          <a:p>
            <a:fld id="{7BFC61CF-72FD-485C-8F73-FC9CC2B52EE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1968" cy="465296"/>
          </a:xfrm>
          <a:prstGeom prst="rect">
            <a:avLst/>
          </a:prstGeom>
        </p:spPr>
        <p:txBody>
          <a:bodyPr vert="horz" lIns="93287" tIns="46644" rIns="93287" bIns="4664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6333" y="0"/>
            <a:ext cx="3041968" cy="465296"/>
          </a:xfrm>
          <a:prstGeom prst="rect">
            <a:avLst/>
          </a:prstGeom>
        </p:spPr>
        <p:txBody>
          <a:bodyPr vert="horz" lIns="93287" tIns="46644" rIns="93287" bIns="46644" rtlCol="0"/>
          <a:lstStyle>
            <a:lvl1pPr algn="r">
              <a:defRPr sz="1200"/>
            </a:lvl1pPr>
          </a:lstStyle>
          <a:p>
            <a:fld id="{F4AE96A5-D896-469C-8DDF-C8994AE56D2E}" type="datetimeFigureOut">
              <a:rPr lang="en-US" smtClean="0"/>
              <a:pPr/>
              <a:t>9/7/2011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1375" cy="34893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287" tIns="46644" rIns="93287" bIns="4664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993" y="4420315"/>
            <a:ext cx="5615940" cy="4187666"/>
          </a:xfrm>
          <a:prstGeom prst="rect">
            <a:avLst/>
          </a:prstGeom>
        </p:spPr>
        <p:txBody>
          <a:bodyPr vert="horz" lIns="93287" tIns="46644" rIns="93287" bIns="4664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39014"/>
            <a:ext cx="3041968" cy="465296"/>
          </a:xfrm>
          <a:prstGeom prst="rect">
            <a:avLst/>
          </a:prstGeom>
        </p:spPr>
        <p:txBody>
          <a:bodyPr vert="horz" lIns="93287" tIns="46644" rIns="93287" bIns="4664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6333" y="8839014"/>
            <a:ext cx="3041968" cy="465296"/>
          </a:xfrm>
          <a:prstGeom prst="rect">
            <a:avLst/>
          </a:prstGeom>
        </p:spPr>
        <p:txBody>
          <a:bodyPr vert="horz" lIns="93287" tIns="46644" rIns="93287" bIns="46644" rtlCol="0" anchor="b"/>
          <a:lstStyle>
            <a:lvl1pPr algn="r">
              <a:defRPr sz="1200"/>
            </a:lvl1pPr>
          </a:lstStyle>
          <a:p>
            <a:fld id="{22CF9AC6-D586-4E7F-88C6-B1D8B1B4396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CF9AC6-D586-4E7F-88C6-B1D8B1B43967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CF9AC6-D586-4E7F-88C6-B1D8B1B43967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CF9AC6-D586-4E7F-88C6-B1D8B1B43967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CF9AC6-D586-4E7F-88C6-B1D8B1B43967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CF9AC6-D586-4E7F-88C6-B1D8B1B43967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CF9AC6-D586-4E7F-88C6-B1D8B1B43967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CF9AC6-D586-4E7F-88C6-B1D8B1B43967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CF9AC6-D586-4E7F-88C6-B1D8B1B43967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CF9AC6-D586-4E7F-88C6-B1D8B1B43967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CF9AC6-D586-4E7F-88C6-B1D8B1B43967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CF9AC6-D586-4E7F-88C6-B1D8B1B43967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CF9AC6-D586-4E7F-88C6-B1D8B1B43967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FD668-C5D5-4D2F-8C9F-1C85A67591FB}" type="datetimeFigureOut">
              <a:rPr lang="en-US" smtClean="0"/>
              <a:pPr/>
              <a:t>9/7/2011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D2F49-A027-4147-8916-B88F5DB0CB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FD668-C5D5-4D2F-8C9F-1C85A67591FB}" type="datetimeFigureOut">
              <a:rPr lang="en-US" smtClean="0"/>
              <a:pPr/>
              <a:t>9/7/2011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D2F49-A027-4147-8916-B88F5DB0CB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FD668-C5D5-4D2F-8C9F-1C85A67591FB}" type="datetimeFigureOut">
              <a:rPr lang="en-US" smtClean="0"/>
              <a:pPr/>
              <a:t>9/7/2011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D2F49-A027-4147-8916-B88F5DB0CB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FD668-C5D5-4D2F-8C9F-1C85A67591FB}" type="datetimeFigureOut">
              <a:rPr lang="en-US" smtClean="0"/>
              <a:pPr/>
              <a:t>9/7/2011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D2F49-A027-4147-8916-B88F5DB0CB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FD668-C5D5-4D2F-8C9F-1C85A67591FB}" type="datetimeFigureOut">
              <a:rPr lang="en-US" smtClean="0"/>
              <a:pPr/>
              <a:t>9/7/2011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D2F49-A027-4147-8916-B88F5DB0CB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FD668-C5D5-4D2F-8C9F-1C85A67591FB}" type="datetimeFigureOut">
              <a:rPr lang="en-US" smtClean="0"/>
              <a:pPr/>
              <a:t>9/7/2011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D2F49-A027-4147-8916-B88F5DB0CB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FD668-C5D5-4D2F-8C9F-1C85A67591FB}" type="datetimeFigureOut">
              <a:rPr lang="en-US" smtClean="0"/>
              <a:pPr/>
              <a:t>9/7/2011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D2F49-A027-4147-8916-B88F5DB0CB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FD668-C5D5-4D2F-8C9F-1C85A67591FB}" type="datetimeFigureOut">
              <a:rPr lang="en-US" smtClean="0"/>
              <a:pPr/>
              <a:t>9/7/2011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D2F49-A027-4147-8916-B88F5DB0CB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FD668-C5D5-4D2F-8C9F-1C85A67591FB}" type="datetimeFigureOut">
              <a:rPr lang="en-US" smtClean="0"/>
              <a:pPr/>
              <a:t>9/7/2011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D2F49-A027-4147-8916-B88F5DB0CB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FD668-C5D5-4D2F-8C9F-1C85A67591FB}" type="datetimeFigureOut">
              <a:rPr lang="en-US" smtClean="0"/>
              <a:pPr/>
              <a:t>9/7/2011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D2F49-A027-4147-8916-B88F5DB0CB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FD668-C5D5-4D2F-8C9F-1C85A67591FB}" type="datetimeFigureOut">
              <a:rPr lang="en-US" smtClean="0"/>
              <a:pPr/>
              <a:t>9/7/2011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D2F49-A027-4147-8916-B88F5DB0CB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FFD668-C5D5-4D2F-8C9F-1C85A67591FB}" type="datetimeFigureOut">
              <a:rPr lang="en-US" smtClean="0"/>
              <a:pPr/>
              <a:t>9/7/2011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CD2F49-A027-4147-8916-B88F5DB0CB4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447801"/>
            <a:ext cx="7696200" cy="3352800"/>
          </a:xfrm>
        </p:spPr>
        <p:txBody>
          <a:bodyPr>
            <a:noAutofit/>
          </a:bodyPr>
          <a:lstStyle/>
          <a:p>
            <a:r>
              <a:rPr lang="en-US" sz="5400" dirty="0" smtClean="0">
                <a:solidFill>
                  <a:srgbClr val="FF0000"/>
                </a:solidFill>
              </a:rPr>
              <a:t>Natural Rights Philosophy </a:t>
            </a:r>
            <a:br>
              <a:rPr lang="en-US" sz="5400" dirty="0" smtClean="0">
                <a:solidFill>
                  <a:srgbClr val="FF0000"/>
                </a:solidFill>
              </a:rPr>
            </a:br>
            <a:r>
              <a:rPr lang="en-US" sz="5400" dirty="0" smtClean="0">
                <a:solidFill>
                  <a:srgbClr val="FF0000"/>
                </a:solidFill>
              </a:rPr>
              <a:t>Vs</a:t>
            </a:r>
            <a:br>
              <a:rPr lang="en-US" sz="5400" dirty="0" smtClean="0">
                <a:solidFill>
                  <a:srgbClr val="FF0000"/>
                </a:solidFill>
              </a:rPr>
            </a:br>
            <a:r>
              <a:rPr lang="en-US" sz="5400" dirty="0" smtClean="0">
                <a:solidFill>
                  <a:srgbClr val="FF0000"/>
                </a:solidFill>
              </a:rPr>
              <a:t>Classical Republicanism</a:t>
            </a:r>
            <a:endParaRPr lang="en-US" sz="5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ought to motivate human behavior?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1284287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accent1"/>
                </a:solidFill>
              </a:rPr>
              <a:t>Natural Rights Philosophy</a:t>
            </a:r>
            <a:r>
              <a:rPr lang="en-US" sz="3600" dirty="0" smtClean="0"/>
              <a:t>	</a:t>
            </a:r>
            <a:endParaRPr lang="en-US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971799"/>
            <a:ext cx="4040188" cy="31543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Self-interest, pursuing opportunities</a:t>
            </a:r>
            <a:endParaRPr lang="en-US" sz="28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2"/>
            <a:ext cx="4041775" cy="1284287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Classical Republicanism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971799"/>
            <a:ext cx="4041775" cy="3154363"/>
          </a:xfrm>
        </p:spPr>
        <p:txBody>
          <a:bodyPr/>
          <a:lstStyle/>
          <a:p>
            <a:r>
              <a:rPr lang="en-US" dirty="0" smtClean="0"/>
              <a:t>Putting community interest ahead of individual interest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is the relationship between the public sphere and private sphere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1284287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accent1"/>
                </a:solidFill>
              </a:rPr>
              <a:t>Natural Rights Philosophy</a:t>
            </a:r>
            <a:r>
              <a:rPr lang="en-US" sz="3600" dirty="0" smtClean="0"/>
              <a:t>	</a:t>
            </a:r>
            <a:endParaRPr lang="en-US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971799"/>
            <a:ext cx="4040188" cy="3154363"/>
          </a:xfrm>
        </p:spPr>
        <p:txBody>
          <a:bodyPr>
            <a:normAutofit fontScale="92500"/>
          </a:bodyPr>
          <a:lstStyle/>
          <a:p>
            <a:r>
              <a:rPr lang="en-US" sz="2800" dirty="0" smtClean="0"/>
              <a:t>Public sphere a collection of private individuals and interests; no limits on acquisitions,  Government must be limited; public sphere as small as possible</a:t>
            </a:r>
            <a:endParaRPr lang="en-US" sz="28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2"/>
            <a:ext cx="4041775" cy="1284287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Classical Republicanism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971799"/>
            <a:ext cx="4041775" cy="3154363"/>
          </a:xfrm>
        </p:spPr>
        <p:txBody>
          <a:bodyPr/>
          <a:lstStyle/>
          <a:p>
            <a:r>
              <a:rPr lang="en-US" dirty="0" smtClean="0"/>
              <a:t>Public sphere most important; therefore, need to limit individual to privacy, belief, expression, and opportunities to consider thoughts and ideas incompatible with common good.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important is participation in civic activities?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1284287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accent1"/>
                </a:solidFill>
              </a:rPr>
              <a:t>Natural Rights Philosophy</a:t>
            </a:r>
            <a:r>
              <a:rPr lang="en-US" sz="3600" dirty="0" smtClean="0"/>
              <a:t>	</a:t>
            </a:r>
            <a:endParaRPr lang="en-US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971799"/>
            <a:ext cx="4040188" cy="31543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Deciding to participate is up to the individual.</a:t>
            </a:r>
            <a:endParaRPr lang="en-US" sz="28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2"/>
            <a:ext cx="4041775" cy="1284287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Classical Republicanism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971799"/>
            <a:ext cx="4041775" cy="3154363"/>
          </a:xfrm>
        </p:spPr>
        <p:txBody>
          <a:bodyPr/>
          <a:lstStyle/>
          <a:p>
            <a:r>
              <a:rPr lang="en-US" dirty="0" smtClean="0"/>
              <a:t>All citizens should participate fully in community to promote common good; civic virtue relate to office holding another contributions to well-being of the community.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are the main attributes of both views?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1284287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accent1"/>
                </a:solidFill>
              </a:rPr>
              <a:t>Natural Rights Philosophy</a:t>
            </a:r>
            <a:r>
              <a:rPr lang="en-US" sz="3600" dirty="0" smtClean="0"/>
              <a:t>	</a:t>
            </a:r>
            <a:endParaRPr lang="en-US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971799"/>
            <a:ext cx="4040188" cy="31543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Individual rights</a:t>
            </a:r>
          </a:p>
          <a:p>
            <a:r>
              <a:rPr lang="en-US" sz="2800" dirty="0" smtClean="0"/>
              <a:t>Popular sovereignty/ government by consent</a:t>
            </a:r>
          </a:p>
          <a:p>
            <a:r>
              <a:rPr lang="en-US" sz="2800" dirty="0" smtClean="0"/>
              <a:t>Limited government</a:t>
            </a:r>
          </a:p>
          <a:p>
            <a:r>
              <a:rPr lang="en-US" sz="2800" dirty="0" smtClean="0"/>
              <a:t>Human Equality</a:t>
            </a:r>
            <a:endParaRPr lang="en-US" sz="28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2"/>
            <a:ext cx="4041775" cy="1284287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Classical Republicanism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971799"/>
            <a:ext cx="4041775" cy="3154363"/>
          </a:xfrm>
        </p:spPr>
        <p:txBody>
          <a:bodyPr/>
          <a:lstStyle/>
          <a:p>
            <a:r>
              <a:rPr lang="en-US" sz="2800" dirty="0" smtClean="0"/>
              <a:t>Small uniform communities</a:t>
            </a:r>
          </a:p>
          <a:p>
            <a:r>
              <a:rPr lang="en-US" sz="2800" dirty="0" smtClean="0"/>
              <a:t>Citizen and civic </a:t>
            </a:r>
            <a:r>
              <a:rPr lang="en-US" sz="2800" dirty="0" err="1" smtClean="0"/>
              <a:t>virture</a:t>
            </a:r>
            <a:endParaRPr lang="en-US" sz="2800" dirty="0" smtClean="0"/>
          </a:p>
          <a:p>
            <a:r>
              <a:rPr lang="en-US" sz="2800" dirty="0" smtClean="0"/>
              <a:t>Moral education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Compare and Contrast the NR and CR views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Compare 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609600"/>
            <a:ext cx="4040188" cy="1295399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</a:rPr>
              <a:t>Natural Rights Philosophy</a:t>
            </a:r>
            <a:endParaRPr lang="en-US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905000"/>
            <a:ext cx="4040188" cy="4221163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3600" dirty="0" smtClean="0"/>
              <a:t>Stressed the rights of the individual to life, liberty and property</a:t>
            </a:r>
          </a:p>
          <a:p>
            <a:pPr marL="457200" indent="-457200">
              <a:buNone/>
            </a:pPr>
            <a:endParaRPr lang="en-US" sz="2800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685801"/>
            <a:ext cx="3886200" cy="1295399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Classical Republicanism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981200"/>
            <a:ext cx="4041775" cy="4495800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3600" dirty="0" smtClean="0"/>
              <a:t>Stressed promoting the common good above the rights of the individual</a:t>
            </a:r>
          </a:p>
          <a:p>
            <a:pPr marL="457200" indent="-457200">
              <a:buNone/>
            </a:pPr>
            <a:endParaRPr lang="en-US" sz="2800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609600"/>
            <a:ext cx="4040188" cy="1295399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</a:rPr>
              <a:t>Natural Rights Philosophy</a:t>
            </a:r>
            <a:endParaRPr lang="en-US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905000"/>
            <a:ext cx="4040188" cy="4221163"/>
          </a:xfrm>
        </p:spPr>
        <p:txBody>
          <a:bodyPr>
            <a:normAutofit/>
          </a:bodyPr>
          <a:lstStyle/>
          <a:p>
            <a:pPr marL="457200" indent="-457200">
              <a:buNone/>
            </a:pPr>
            <a:r>
              <a:rPr lang="en-US" sz="2800" dirty="0" smtClean="0"/>
              <a:t>2.	</a:t>
            </a:r>
            <a:r>
              <a:rPr lang="en-US" sz="3600" dirty="0" smtClean="0"/>
              <a:t>Stressed that human nature is such that individual behavior is motivated by self interest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685801"/>
            <a:ext cx="3886200" cy="1295399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Classical Republicanism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981200"/>
            <a:ext cx="4041775" cy="4495800"/>
          </a:xfrm>
        </p:spPr>
        <p:txBody>
          <a:bodyPr>
            <a:normAutofit/>
          </a:bodyPr>
          <a:lstStyle/>
          <a:p>
            <a:pPr marL="457200" indent="-457200">
              <a:buNone/>
            </a:pPr>
            <a:r>
              <a:rPr lang="en-US" sz="2800" dirty="0" smtClean="0"/>
              <a:t>2.</a:t>
            </a:r>
            <a:r>
              <a:rPr lang="en-US" sz="3600" dirty="0" smtClean="0"/>
              <a:t>	Stressed that individuals should be motivated by civic virtue</a:t>
            </a:r>
            <a:r>
              <a:rPr lang="en-US" sz="2800" dirty="0" smtClean="0"/>
              <a:t>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685800"/>
            <a:ext cx="3810000" cy="1295399"/>
          </a:xfrm>
        </p:spPr>
        <p:txBody>
          <a:bodyPr>
            <a:normAutofit fontScale="47500" lnSpcReduction="20000"/>
          </a:bodyPr>
          <a:lstStyle/>
          <a:p>
            <a:endParaRPr lang="en-US" dirty="0" smtClean="0"/>
          </a:p>
          <a:p>
            <a:r>
              <a:rPr lang="en-US" sz="7600" dirty="0" smtClean="0">
                <a:solidFill>
                  <a:schemeClr val="accent1">
                    <a:lumMod val="75000"/>
                  </a:schemeClr>
                </a:solidFill>
              </a:rPr>
              <a:t>Natural Rights Philosophy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981200"/>
            <a:ext cx="4040188" cy="4144963"/>
          </a:xfrm>
        </p:spPr>
        <p:txBody>
          <a:bodyPr/>
          <a:lstStyle/>
          <a:p>
            <a:pPr marL="514350" indent="-514350">
              <a:buAutoNum type="arabicPeriod" startAt="3"/>
            </a:pPr>
            <a:r>
              <a:rPr lang="en-US" sz="2800" dirty="0" smtClean="0"/>
              <a:t>Stressed that society is a collection of individuals, each sharing the same right to pursue his or her own freedom.  </a:t>
            </a:r>
          </a:p>
          <a:p>
            <a:pPr marL="514350" indent="-514350">
              <a:buNone/>
            </a:pPr>
            <a:r>
              <a:rPr lang="en-US" sz="2800" dirty="0" smtClean="0"/>
              <a:t>	</a:t>
            </a:r>
            <a:r>
              <a:rPr lang="en-US" sz="2800" b="1" dirty="0" smtClean="0">
                <a:solidFill>
                  <a:schemeClr val="accent1"/>
                </a:solidFill>
              </a:rPr>
              <a:t>(Self Interest, pursuing opportunities</a:t>
            </a:r>
            <a:r>
              <a:rPr lang="en-US" sz="2800" b="1" dirty="0" smtClean="0"/>
              <a:t>)</a:t>
            </a: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762000"/>
            <a:ext cx="4041775" cy="914401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Classical Republicanism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905000"/>
            <a:ext cx="4041775" cy="4221163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smtClean="0"/>
              <a:t>3. </a:t>
            </a:r>
            <a:r>
              <a:rPr lang="en-US" sz="3000" dirty="0" smtClean="0"/>
              <a:t>Limited individual rights to privacy, belief, expression and opportunities to read, think, and earn money.  (If people had freedom to do such things , they might stop being reliable and fully dedicated to the common good. </a:t>
            </a:r>
            <a:r>
              <a:rPr lang="en-US" sz="3000" dirty="0" smtClean="0">
                <a:solidFill>
                  <a:srgbClr val="FF0000"/>
                </a:solidFill>
              </a:rPr>
              <a:t>(Putting community interest ahead of individual interest)</a:t>
            </a:r>
          </a:p>
          <a:p>
            <a:pPr>
              <a:buNone/>
            </a:pPr>
            <a:r>
              <a:rPr lang="en-US" dirty="0" smtClean="0"/>
              <a:t>	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685800"/>
            <a:ext cx="3810000" cy="1295399"/>
          </a:xfrm>
        </p:spPr>
        <p:txBody>
          <a:bodyPr>
            <a:normAutofit fontScale="47500" lnSpcReduction="20000"/>
          </a:bodyPr>
          <a:lstStyle/>
          <a:p>
            <a:endParaRPr lang="en-US" dirty="0" smtClean="0"/>
          </a:p>
          <a:p>
            <a:r>
              <a:rPr lang="en-US" sz="7600" dirty="0" smtClean="0">
                <a:solidFill>
                  <a:schemeClr val="accent1">
                    <a:lumMod val="75000"/>
                  </a:schemeClr>
                </a:solidFill>
              </a:rPr>
              <a:t>Natural Rights Philosophy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981200"/>
            <a:ext cx="4040188" cy="4144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4.	Stressed that people’s opportunities should not be limited by the situation or  group  into which they were born.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762000"/>
            <a:ext cx="4041775" cy="914401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Classical Republicanism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905000"/>
            <a:ext cx="4041775" cy="42211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4.	Discouraged diversity of beliefs, wealth, and ways of life.  Stressed small communities where people know and care for each other.  Discouraged citizens from traveling , earning money, and reading and thinking about things that had nothing to do with their government,	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685800"/>
            <a:ext cx="3810000" cy="1295399"/>
          </a:xfrm>
        </p:spPr>
        <p:txBody>
          <a:bodyPr>
            <a:normAutofit fontScale="47500" lnSpcReduction="20000"/>
          </a:bodyPr>
          <a:lstStyle/>
          <a:p>
            <a:endParaRPr lang="en-US" dirty="0" smtClean="0"/>
          </a:p>
          <a:p>
            <a:r>
              <a:rPr lang="en-US" sz="7600" dirty="0" smtClean="0">
                <a:solidFill>
                  <a:schemeClr val="accent1">
                    <a:lumMod val="75000"/>
                  </a:schemeClr>
                </a:solidFill>
              </a:rPr>
              <a:t>Natural Rights Philosophy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981200"/>
            <a:ext cx="4040188" cy="4144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5.	Stressed that the main purpose of government should be to protect natural rights.   The state existed to serve the interest of the individual.	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762000"/>
            <a:ext cx="4041775" cy="914401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Classical Republicanism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905000"/>
            <a:ext cx="4041775" cy="42211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5.	Stressed avoiding the formation of factions or interest groups that might endanger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is the primary goal of humans living together?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1284287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accent1"/>
                </a:solidFill>
              </a:rPr>
              <a:t>Natural Rights Philosophy</a:t>
            </a:r>
            <a:r>
              <a:rPr lang="en-US" sz="3600" dirty="0" smtClean="0"/>
              <a:t>	</a:t>
            </a:r>
            <a:endParaRPr lang="en-US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971799"/>
            <a:ext cx="4040188" cy="31543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Ensure protection of life, liberty and property</a:t>
            </a:r>
            <a:endParaRPr lang="en-US" sz="28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2"/>
            <a:ext cx="4041775" cy="1284287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Classical Republicanism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971799"/>
            <a:ext cx="4041775" cy="3154363"/>
          </a:xfrm>
        </p:spPr>
        <p:txBody>
          <a:bodyPr/>
          <a:lstStyle/>
          <a:p>
            <a:r>
              <a:rPr lang="en-US" sz="2800" dirty="0" smtClean="0"/>
              <a:t>Promote the common good, exercise civic virtue, achieve human “excellence”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</TotalTime>
  <Words>375</Words>
  <Application>Microsoft Office PowerPoint</Application>
  <PresentationFormat>On-screen Show (4:3)</PresentationFormat>
  <Paragraphs>70</Paragraphs>
  <Slides>12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Natural Rights Philosophy  Vs Classical Republicanism</vt:lpstr>
      <vt:lpstr>What are the main attributes of both views?</vt:lpstr>
      <vt:lpstr>Compare and Contrast the NR and CR views</vt:lpstr>
      <vt:lpstr>Slide 4</vt:lpstr>
      <vt:lpstr>Slide 5</vt:lpstr>
      <vt:lpstr>Slide 6</vt:lpstr>
      <vt:lpstr>Slide 7</vt:lpstr>
      <vt:lpstr>Slide 8</vt:lpstr>
      <vt:lpstr>What is the primary goal of humans living together?</vt:lpstr>
      <vt:lpstr>What ought to motivate human behavior?</vt:lpstr>
      <vt:lpstr>What is the relationship between the public sphere and private sphere</vt:lpstr>
      <vt:lpstr>How important is participation in civic activities?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Natural Rights Philosophy  Vs Classical Republicanism</dc:title>
  <dc:creator>Crystal</dc:creator>
  <cp:lastModifiedBy>wnichols</cp:lastModifiedBy>
  <cp:revision>29</cp:revision>
  <dcterms:created xsi:type="dcterms:W3CDTF">2009-08-14T16:42:57Z</dcterms:created>
  <dcterms:modified xsi:type="dcterms:W3CDTF">2011-09-07T16:17:44Z</dcterms:modified>
</cp:coreProperties>
</file>